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295" r:id="rId2"/>
    <p:sldId id="294" r:id="rId3"/>
    <p:sldId id="302" r:id="rId4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Georgia" panose="02040502050405020303" pitchFamily="18" charset="0"/>
      <p:regular r:id="rId10"/>
      <p:bold r:id="rId11"/>
      <p:italic r:id="rId12"/>
      <p:boldItalic r:id="rId13"/>
    </p:embeddedFont>
    <p:embeddedFont>
      <p:font typeface="Verdana" panose="020B060403050404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78">
          <p15:clr>
            <a:srgbClr val="A4A3A4"/>
          </p15:clr>
        </p15:guide>
        <p15:guide id="2" pos="7378">
          <p15:clr>
            <a:srgbClr val="A4A3A4"/>
          </p15:clr>
        </p15:guide>
        <p15:guide id="3" pos="302">
          <p15:clr>
            <a:srgbClr val="A4A3A4"/>
          </p15:clr>
        </p15:guide>
        <p15:guide id="4" orient="horz" pos="4020">
          <p15:clr>
            <a:srgbClr val="A4A3A4"/>
          </p15:clr>
        </p15:guide>
        <p15:guide id="5" pos="3840">
          <p15:clr>
            <a:srgbClr val="A4A3A4"/>
          </p15:clr>
        </p15:guide>
        <p15:guide id="6" orient="horz" pos="216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jjAvWXzvknmwywD/ZBqF/jrpqY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66"/>
      </p:cViewPr>
      <p:guideLst>
        <p:guide orient="horz" pos="278"/>
        <p:guide pos="7378"/>
        <p:guide pos="302"/>
        <p:guide orient="horz" pos="4020"/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47" Type="http://schemas.openxmlformats.org/officeDocument/2006/relationships/theme" Target="theme/theme1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45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Tytuł sekcji</a:t>
            </a:r>
            <a:endParaRPr/>
          </a:p>
        </p:txBody>
      </p:sp>
      <p:sp>
        <p:nvSpPr>
          <p:cNvPr id="259" name="Google Shape;259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9642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Tytuł sekcji</a:t>
            </a:r>
            <a:endParaRPr/>
          </a:p>
        </p:txBody>
      </p:sp>
      <p:sp>
        <p:nvSpPr>
          <p:cNvPr id="259" name="Google Shape;259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9938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Tytuł sekcji</a:t>
            </a:r>
            <a:endParaRPr/>
          </a:p>
        </p:txBody>
      </p:sp>
      <p:sp>
        <p:nvSpPr>
          <p:cNvPr id="259" name="Google Shape;259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7446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tytułowy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24000" tIns="180000" rIns="324000" bIns="1800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pic>
        <p:nvPicPr>
          <p:cNvPr id="21" name="Google Shape;21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21699" y="0"/>
            <a:ext cx="981752" cy="9277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pionowy i tekst" type="vertTitleAndTx">
  <p:cSld name="VERTICAL_TITLE_AND_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24000" tIns="180000" rIns="324000" bIns="1800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4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główek sekcji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24000" tIns="180000" rIns="324000" bIns="1800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wa elementy zawartości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6"/>
          <p:cNvSpPr txBox="1">
            <a:spLocks noGrp="1"/>
          </p:cNvSpPr>
          <p:nvPr>
            <p:ph type="title"/>
          </p:nvPr>
        </p:nvSpPr>
        <p:spPr>
          <a:xfrm>
            <a:off x="844337" y="291483"/>
            <a:ext cx="10515600" cy="11322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24000" tIns="180000" rIns="324000" bIns="1800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3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ównanie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24000" tIns="180000" rIns="324000" bIns="1800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3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3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3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lko tytuł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8"/>
          <p:cNvSpPr txBox="1">
            <a:spLocks noGrp="1"/>
          </p:cNvSpPr>
          <p:nvPr>
            <p:ph type="title"/>
          </p:nvPr>
        </p:nvSpPr>
        <p:spPr>
          <a:xfrm>
            <a:off x="844337" y="291483"/>
            <a:ext cx="10515600" cy="11322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24000" tIns="180000" rIns="324000" bIns="1800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sty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wartość z podpisem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24000" tIns="180000" rIns="324000" bIns="1800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4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 z podpisem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24000" tIns="180000" rIns="324000" bIns="1800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4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tekst pionowy" type="vertTx">
  <p:cSld name="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2"/>
          <p:cNvSpPr txBox="1">
            <a:spLocks noGrp="1"/>
          </p:cNvSpPr>
          <p:nvPr>
            <p:ph type="title"/>
          </p:nvPr>
        </p:nvSpPr>
        <p:spPr>
          <a:xfrm>
            <a:off x="844337" y="291483"/>
            <a:ext cx="10515600" cy="11322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24000" tIns="180000" rIns="324000" bIns="1800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4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 txBox="1">
            <a:spLocks noGrp="1"/>
          </p:cNvSpPr>
          <p:nvPr>
            <p:ph type="title"/>
          </p:nvPr>
        </p:nvSpPr>
        <p:spPr>
          <a:xfrm>
            <a:off x="844337" y="291483"/>
            <a:ext cx="10515600" cy="11322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24000" tIns="180000" rIns="324000" bIns="1800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3"/>
          <p:cNvSpPr txBox="1"/>
          <p:nvPr/>
        </p:nvSpPr>
        <p:spPr>
          <a:xfrm>
            <a:off x="1519967" y="2073868"/>
            <a:ext cx="8814204" cy="3238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000" dirty="0">
                <a:latin typeface="Verdana" panose="020B0604030504040204" pitchFamily="34" charset="0"/>
                <a:ea typeface="Verdana" panose="020B0604030504040204" pitchFamily="34" charset="0"/>
              </a:rPr>
              <a:t>ok. 6 lat działania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000" dirty="0">
                <a:latin typeface="Verdana" panose="020B0604030504040204" pitchFamily="34" charset="0"/>
                <a:ea typeface="Verdana" panose="020B0604030504040204" pitchFamily="34" charset="0"/>
              </a:rPr>
              <a:t>początkowo tylko dla profesjonalistów, z  bazą odbiorców ok. 300 rekordów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000" dirty="0">
                <a:latin typeface="Verdana" panose="020B0604030504040204" pitchFamily="34" charset="0"/>
                <a:ea typeface="Verdana" panose="020B0604030504040204" pitchFamily="34" charset="0"/>
              </a:rPr>
              <a:t>zmiana strony, prezentacji materiałów, szerszy kontekst wiedzy, cykliczne działania promocyjne, relacje bezpośrednie z odbiorcami i środowiskiem wspierającym osoby starsze, </a:t>
            </a:r>
            <a:br>
              <a:rPr lang="pl-PL" sz="2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l-PL" sz="2000" dirty="0">
                <a:latin typeface="Verdana" panose="020B0604030504040204" pitchFamily="34" charset="0"/>
                <a:ea typeface="Verdana" panose="020B0604030504040204" pitchFamily="34" charset="0"/>
              </a:rPr>
              <a:t>rozwój – nowe materiały, szkolenia, </a:t>
            </a:r>
            <a:r>
              <a:rPr lang="pl-PL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webinary</a:t>
            </a:r>
            <a:r>
              <a:rPr lang="pl-PL" sz="2000" dirty="0">
                <a:latin typeface="Verdana" panose="020B0604030504040204" pitchFamily="34" charset="0"/>
                <a:ea typeface="Verdana" panose="020B0604030504040204" pitchFamily="34" charset="0"/>
              </a:rPr>
              <a:t>, akcje specjalne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000" dirty="0">
                <a:latin typeface="Verdana" panose="020B0604030504040204" pitchFamily="34" charset="0"/>
                <a:ea typeface="Verdana" panose="020B0604030504040204" pitchFamily="34" charset="0"/>
              </a:rPr>
              <a:t>zaangażowanie, wiara w sens projektu, konsekwencja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000" dirty="0">
                <a:latin typeface="Verdana" panose="020B0604030504040204" pitchFamily="34" charset="0"/>
                <a:ea typeface="Verdana" panose="020B0604030504040204" pitchFamily="34" charset="0"/>
              </a:rPr>
              <a:t>aktualnie ok. 1,5 tys. użytkowników strony miesięcznie, baza ok. 7 tys. rekordów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000" dirty="0">
                <a:latin typeface="Verdana" panose="020B0604030504040204" pitchFamily="34" charset="0"/>
                <a:ea typeface="Verdana" panose="020B0604030504040204" pitchFamily="34" charset="0"/>
              </a:rPr>
              <a:t>zaufanie odbiorców (placówki, seniorzy, opiekunowie) </a:t>
            </a:r>
            <a:br>
              <a:rPr lang="pl-PL" sz="2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l-PL" sz="2000" dirty="0">
                <a:latin typeface="Verdana" panose="020B0604030504040204" pitchFamily="34" charset="0"/>
                <a:ea typeface="Verdana" panose="020B0604030504040204" pitchFamily="34" charset="0"/>
              </a:rPr>
              <a:t>i środowiska inst. wspierających seniorów </a:t>
            </a:r>
          </a:p>
          <a:p>
            <a:pPr marL="342900" indent="-342900">
              <a:buFontTx/>
              <a:buChar char="-"/>
            </a:pPr>
            <a:endParaRPr lang="pl-PL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pl-PL" sz="2000" b="1" dirty="0">
              <a:solidFill>
                <a:srgbClr val="00CC99"/>
              </a:solidFill>
              <a:latin typeface="Verdana" panose="020B0604030504040204" pitchFamily="34" charset="0"/>
              <a:ea typeface="Verdana" panose="020B0604030504040204" pitchFamily="34" charset="0"/>
              <a:sym typeface="Verdana"/>
            </a:endParaRPr>
          </a:p>
          <a:p>
            <a:pPr>
              <a:lnSpc>
                <a:spcPct val="150000"/>
              </a:lnSpc>
              <a:buClr>
                <a:schemeClr val="accent2"/>
              </a:buClr>
              <a:buSzPts val="2640"/>
            </a:pPr>
            <a:endParaRPr sz="2000" dirty="0"/>
          </a:p>
        </p:txBody>
      </p:sp>
      <p:sp>
        <p:nvSpPr>
          <p:cNvPr id="262" name="Google Shape;262;p13"/>
          <p:cNvSpPr txBox="1"/>
          <p:nvPr/>
        </p:nvSpPr>
        <p:spPr>
          <a:xfrm>
            <a:off x="479424" y="476250"/>
            <a:ext cx="4905376" cy="11638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24000" tIns="180000" rIns="324000" bIns="180000" anchor="ctr" anchorCtr="0">
            <a:normAutofit fontScale="77500" lnSpcReduction="2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eorgia"/>
              <a:buNone/>
            </a:pPr>
            <a:r>
              <a:rPr lang="pl-PL" sz="4000" b="1" i="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Siłownia Pamięci – studium przypadku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82563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3"/>
          <p:cNvSpPr txBox="1"/>
          <p:nvPr/>
        </p:nvSpPr>
        <p:spPr>
          <a:xfrm>
            <a:off x="924881" y="2407696"/>
            <a:ext cx="9830205" cy="3238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indent="-457200">
              <a:buAutoNum type="arabicPeriod"/>
            </a:pPr>
            <a:r>
              <a:rPr lang="pl-PL" sz="2000" b="1" dirty="0">
                <a:latin typeface="Verdana" panose="020B0604030504040204" pitchFamily="34" charset="0"/>
                <a:ea typeface="Verdana" panose="020B0604030504040204" pitchFamily="34" charset="0"/>
              </a:rPr>
              <a:t>Siłownia Pamięci – jakość, skuteczność, wizerunek, zasięgi</a:t>
            </a:r>
          </a:p>
          <a:p>
            <a:pPr marL="457200" indent="-457200">
              <a:buAutoNum type="arabicPeriod"/>
            </a:pPr>
            <a:r>
              <a:rPr lang="pl-PL" sz="2000" b="1" dirty="0">
                <a:latin typeface="Verdana" panose="020B0604030504040204" pitchFamily="34" charset="0"/>
                <a:ea typeface="Verdana" panose="020B0604030504040204" pitchFamily="34" charset="0"/>
              </a:rPr>
              <a:t>Moc rekomendacji silnej i cenionej marki </a:t>
            </a:r>
          </a:p>
          <a:p>
            <a:r>
              <a:rPr lang="pl-PL" sz="2000" b="1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</a:p>
          <a:p>
            <a:r>
              <a:rPr lang="pl-PL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Siłownia Pamięci poleca: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Proste i pomocne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Teatr przy stole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Senior CUDER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/>
              </a:rPr>
              <a:t>Kołdra terapeutyczna 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SzPts val="2640"/>
            </a:pPr>
            <a:endParaRPr sz="2000" dirty="0"/>
          </a:p>
        </p:txBody>
      </p:sp>
      <p:sp>
        <p:nvSpPr>
          <p:cNvPr id="262" name="Google Shape;262;p13"/>
          <p:cNvSpPr txBox="1"/>
          <p:nvPr/>
        </p:nvSpPr>
        <p:spPr>
          <a:xfrm>
            <a:off x="479424" y="476250"/>
            <a:ext cx="4745719" cy="97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24000" tIns="180000" rIns="324000" bIns="1800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eorgia"/>
              <a:buNone/>
            </a:pPr>
            <a:r>
              <a:rPr lang="pl-PL" sz="3200" b="1" i="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Duży może więcej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1415556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3"/>
          <p:cNvSpPr txBox="1"/>
          <p:nvPr/>
        </p:nvSpPr>
        <p:spPr>
          <a:xfrm>
            <a:off x="1519966" y="2073869"/>
            <a:ext cx="8422319" cy="2585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buClr>
                <a:schemeClr val="accent2"/>
              </a:buClr>
              <a:buSzPts val="2640"/>
            </a:pPr>
            <a:r>
              <a:rPr lang="pl-PL" sz="20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Georgia"/>
                <a:sym typeface="Georgia"/>
              </a:rPr>
              <a:t>Kim są odbiorcy i jak do nich dotrzeć? Czy innowacja odpowiada na ich potrzeby? Czy jest efektywna i pomocna? Czy warto coś poprawić/rozwinąć? Czy na rynku są podobne rozwiązania? Co chcemy osiągnąć? </a:t>
            </a:r>
            <a:endParaRPr lang="pl-PL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  <a:buClr>
                <a:schemeClr val="accent2"/>
              </a:buClr>
              <a:buSzPts val="2640"/>
            </a:pPr>
            <a:endParaRPr lang="pl-PL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  <a:buClr>
                <a:schemeClr val="accent2"/>
              </a:buClr>
              <a:buSzPts val="2640"/>
            </a:pPr>
            <a:r>
              <a:rPr lang="pl-PL" sz="2000" b="1" dirty="0">
                <a:latin typeface="Verdana" panose="020B0604030504040204" pitchFamily="34" charset="0"/>
                <a:ea typeface="Verdana" panose="020B0604030504040204" pitchFamily="34" charset="0"/>
              </a:rPr>
              <a:t>4P marketingu: </a:t>
            </a:r>
            <a:r>
              <a:rPr lang="pl-PL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product</a:t>
            </a:r>
            <a:r>
              <a:rPr lang="pl-PL" sz="2000" dirty="0">
                <a:latin typeface="Verdana" panose="020B0604030504040204" pitchFamily="34" charset="0"/>
                <a:ea typeface="Verdana" panose="020B0604030504040204" pitchFamily="34" charset="0"/>
              </a:rPr>
              <a:t>, </a:t>
            </a:r>
            <a:r>
              <a:rPr lang="pl-PL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price</a:t>
            </a:r>
            <a:r>
              <a:rPr lang="pl-PL" sz="2000" dirty="0">
                <a:latin typeface="Verdana" panose="020B0604030504040204" pitchFamily="34" charset="0"/>
                <a:ea typeface="Verdana" panose="020B0604030504040204" pitchFamily="34" charset="0"/>
              </a:rPr>
              <a:t>, place, </a:t>
            </a:r>
            <a:r>
              <a:rPr lang="pl-PL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promotion</a:t>
            </a:r>
            <a:r>
              <a:rPr lang="pl-PL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br>
              <a:rPr lang="pl-PL" sz="2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l-PL" sz="2000" b="1" dirty="0">
                <a:latin typeface="Verdana" panose="020B0604030504040204" pitchFamily="34" charset="0"/>
                <a:ea typeface="Verdana" panose="020B0604030504040204" pitchFamily="34" charset="0"/>
              </a:rPr>
              <a:t>7P: </a:t>
            </a:r>
            <a:r>
              <a:rPr lang="pl-PL" sz="2000" dirty="0">
                <a:latin typeface="Verdana" panose="020B0604030504040204" pitchFamily="34" charset="0"/>
                <a:ea typeface="Verdana" panose="020B0604030504040204" pitchFamily="34" charset="0"/>
              </a:rPr>
              <a:t>+ </a:t>
            </a:r>
            <a:r>
              <a:rPr lang="pl-PL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people</a:t>
            </a:r>
            <a:r>
              <a:rPr lang="pl-PL" sz="2000" dirty="0">
                <a:latin typeface="Verdana" panose="020B0604030504040204" pitchFamily="34" charset="0"/>
                <a:ea typeface="Verdana" panose="020B0604030504040204" pitchFamily="34" charset="0"/>
              </a:rPr>
              <a:t>, proces, </a:t>
            </a:r>
            <a:r>
              <a:rPr lang="pl-PL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physical</a:t>
            </a:r>
            <a:r>
              <a:rPr lang="pl-PL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l-PL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evidence</a:t>
            </a:r>
            <a:endParaRPr lang="pl-PL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  <a:buClr>
                <a:schemeClr val="accent2"/>
              </a:buClr>
              <a:buSzPts val="2640"/>
            </a:pPr>
            <a:endParaRPr lang="pl-PL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62" name="Google Shape;262;p13"/>
          <p:cNvSpPr txBox="1"/>
          <p:nvPr/>
        </p:nvSpPr>
        <p:spPr>
          <a:xfrm>
            <a:off x="522967" y="389164"/>
            <a:ext cx="3424920" cy="97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24000" tIns="180000" rIns="324000" bIns="180000" anchor="ctr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eorgia"/>
              <a:buNone/>
            </a:pPr>
            <a:r>
              <a:rPr lang="pl-PL" sz="3200" b="1" dirty="0">
                <a:latin typeface="Georgia" panose="02040502050405020303" pitchFamily="18" charset="0"/>
                <a:ea typeface="Verdana" panose="020B0604030504040204" pitchFamily="34" charset="0"/>
              </a:rPr>
              <a:t>To działa!  </a:t>
            </a:r>
            <a:endParaRPr sz="3200" b="1" dirty="0">
              <a:latin typeface="Georgia" panose="02040502050405020303" pitchFamily="18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5934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STOCZNIA">
      <a:dk1>
        <a:srgbClr val="000000"/>
      </a:dk1>
      <a:lt1>
        <a:srgbClr val="F2F2F2"/>
      </a:lt1>
      <a:dk2>
        <a:srgbClr val="44546A"/>
      </a:dk2>
      <a:lt2>
        <a:srgbClr val="E7E6E6"/>
      </a:lt2>
      <a:accent1>
        <a:srgbClr val="3E4FB5"/>
      </a:accent1>
      <a:accent2>
        <a:srgbClr val="51B2A0"/>
      </a:accent2>
      <a:accent3>
        <a:srgbClr val="C10037"/>
      </a:accent3>
      <a:accent4>
        <a:srgbClr val="587BFC"/>
      </a:accent4>
      <a:accent5>
        <a:srgbClr val="012F9B"/>
      </a:accent5>
      <a:accent6>
        <a:srgbClr val="CC2C00"/>
      </a:accent6>
      <a:hlink>
        <a:srgbClr val="53C100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205</Words>
  <Application>Microsoft Office PowerPoint</Application>
  <PresentationFormat>Panoramiczny</PresentationFormat>
  <Paragraphs>27</Paragraphs>
  <Slides>3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</vt:i4>
      </vt:variant>
    </vt:vector>
  </HeadingPairs>
  <TitlesOfParts>
    <vt:vector size="9" baseType="lpstr">
      <vt:lpstr>Wingdings</vt:lpstr>
      <vt:lpstr>Arial</vt:lpstr>
      <vt:lpstr>Calibri</vt:lpstr>
      <vt:lpstr>Georgia</vt:lpstr>
      <vt:lpstr>Verdana</vt:lpstr>
      <vt:lpstr>Motyw pakietu Office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ZAPRASZAMY NA WEBINAR</dc:title>
  <dc:creator>Kacper Marzoch</dc:creator>
  <cp:lastModifiedBy>Wiktoria Dalach</cp:lastModifiedBy>
  <cp:revision>23</cp:revision>
  <dcterms:created xsi:type="dcterms:W3CDTF">2022-04-28T11:31:04Z</dcterms:created>
  <dcterms:modified xsi:type="dcterms:W3CDTF">2023-08-01T12:52:16Z</dcterms:modified>
</cp:coreProperties>
</file>