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363" r:id="rId3"/>
    <p:sldId id="361" r:id="rId4"/>
    <p:sldId id="342" r:id="rId5"/>
    <p:sldId id="266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ądziela Hanna" initials="KH" lastIdx="1" clrIdx="0">
    <p:extLst>
      <p:ext uri="{19B8F6BF-5375-455C-9EA6-DF929625EA0E}">
        <p15:presenceInfo xmlns:p15="http://schemas.microsoft.com/office/powerpoint/2012/main" userId="S::Hanna.Kadziela@mfipr.gov.pl::5a34ca59-856e-4af1-bf5c-6d104b4a57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B3B3"/>
    <a:srgbClr val="219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9907" autoAdjust="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CF586-6DDD-465E-B38B-C8A1B0C5A042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51B1-1F55-4E6F-9486-98CEB5FCF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062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74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67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0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02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68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0A9235-8157-4845-92C1-DCD334E20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58916B1-E0E8-44DB-B561-141081120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1A336F-BB19-4AED-A960-085786B4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B8D119-A402-4D76-B40D-27864F28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F96BDC-859A-421A-97B8-EBD0D1FE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52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750A0-95F3-4ECD-86F5-BA02CEE6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E6AA0B4-0CB1-49E2-996C-65E5688AF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532220-2258-45B9-8BA3-5549BBE9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6CB734-4345-4215-8EB3-7FE13CAB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4E3960-B18C-49DB-A937-E4407D7B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32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E2D9B47-E1E7-46A5-BD1A-74716F0C5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FC11D2D-C476-4591-B1E2-4B54EA9A7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CA7874-07C7-4EA1-AC49-10248430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880F09-47EB-4209-833E-737657A7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A63F24-407C-476A-87AC-286B2F84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44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14014C-CF92-48C5-8F5B-BA9F728C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7E3D-46A9-4892-9891-C99F88647073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7D57E8-97D0-4D37-8E68-2B0023CA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28F4D8-182D-4E21-A388-FB4032A5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C048-8823-4CC0-82BB-D1949CB9DC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05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2781AA-3D24-4CDA-AB3F-519455C6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45670B-0DDD-42DD-AB21-42F5DF28A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D7CCB4-45FF-474F-9081-38D5970B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DBED72-F758-424C-9EF3-587A3623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641056-0001-4D9B-AC02-66601B26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30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1D4B60-5AF5-4FF0-BD2B-F221994B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07EB77-F9D8-4227-B0D9-3BD6B1A3D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CB6A66-F166-4079-AE50-4D2557DB6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7F3DA7-8769-4216-8D36-9AE84CE3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E1CC71-37E2-4F27-A2E9-50BE43A2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01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BBB980-0936-43E5-BA92-F3379EBC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6C9732-3B9B-4713-BA92-324396FB6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9FDDD17-4CEF-4B6A-9137-60E52A31C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F5129A1-41E9-48E5-9BF5-BB7DA587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B8356C-7E24-405A-929E-C07E439DE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18787C7-CADD-422A-80B1-050CC474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3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5CE49-216E-49F7-8A52-57289C84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885769-AF64-41D9-9C41-8A0868B0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E0E76E-C41A-4E81-BF93-A1887B03C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F593EC6-7D52-4824-84E0-D936EBDFF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CCF6A83-E016-48A1-8EE3-08F393F44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5A7A652-D86C-484B-BF65-47B78197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3400770-8D0F-4794-94C3-9698F32D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4F49509-A2A2-413B-A498-69548EFA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67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63F966-D343-40AA-9E03-C32006C5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D122EFD-2594-4F76-B67C-D4A0D739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FF4996D-1B91-4A79-9A71-3034D44E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244E842-D27D-4CFF-8E57-FC3C1370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78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30E26DD-40FB-48B3-B0D3-BD29C00B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BD9408A-0E6A-4785-AC17-C55CDA8E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5116EF-8C9A-4F9D-8208-62AD28DD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8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D78F4E-AB7F-40BF-B3A9-B7406221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B7D70C-642B-4F27-9CCB-3B1260701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390A06-51C2-48D4-B66E-6D22D8ECB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DB3CBD-AACA-48FE-B54F-2374CEFA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4CF4EC9-108D-43F2-9A36-A3FBE1F7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F089360-B674-460F-9D15-DB4BF4A1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39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44B937-0E5F-41D5-B06D-2742C9F5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E69DA46-FCE1-4ADA-862D-A78ED904A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846640-39AE-4F85-9F27-1E9B934AE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E405791-4456-4310-A95C-12850E5D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A9CD50B-299C-4F32-8ACF-DD102B43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F450EA6-A955-48F3-9DDF-A4E2EC88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37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AA37CD2-CD03-4FE5-B639-16FA5F81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78307D-D3FC-48A0-ABB3-605F27EB0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C8096D-5ED0-4047-AE88-2C76950C2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959634-F26A-4BC0-AA0F-CBB787AE4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4F92D1-5E06-472F-864D-7BBCAC6B6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10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66D2B5AB-A749-4540-91C1-5922CD929E74}"/>
              </a:ext>
            </a:extLst>
          </p:cNvPr>
          <p:cNvSpPr txBox="1"/>
          <p:nvPr/>
        </p:nvSpPr>
        <p:spPr>
          <a:xfrm>
            <a:off x="3302326" y="2813459"/>
            <a:ext cx="8521180" cy="3665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pl-PL" altLang="pl-P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Akceleracja i skalowanie –plany FERS a doświadczenia PO WER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  <a:defRPr/>
            </a:pPr>
            <a:endParaRPr lang="pl-PL" sz="3000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  <a:defRPr/>
            </a:pPr>
            <a:endParaRPr lang="pl-PL" sz="3000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pl-PL" sz="2500" i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Spotkanie z przedstawicielami inkubatorów, Warszawa 02.08.2023</a:t>
            </a:r>
            <a:endParaRPr lang="pl-PL" sz="2500" i="1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481EC4D-982A-4DC2-AD5D-8E1BAE36EBDE}"/>
              </a:ext>
            </a:extLst>
          </p:cNvPr>
          <p:cNvSpPr/>
          <p:nvPr/>
        </p:nvSpPr>
        <p:spPr>
          <a:xfrm>
            <a:off x="0" y="2924175"/>
            <a:ext cx="3514725" cy="1590675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2639249-894F-7B95-2571-77F23EFD6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48" y="190108"/>
            <a:ext cx="11352658" cy="12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1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2994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FERS – ramy a nie zamknięte definicje</a:t>
              </a: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A01FAA84-04C8-4FEA-8B42-AFB06AB2F0F6}"/>
              </a:ext>
            </a:extLst>
          </p:cNvPr>
          <p:cNvSpPr/>
          <p:nvPr/>
        </p:nvSpPr>
        <p:spPr>
          <a:xfrm>
            <a:off x="176759" y="1567993"/>
            <a:ext cx="1850820" cy="670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Preinkubacja i inkubacja</a:t>
            </a: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CD9D1CD2-A5D7-449E-AB07-95F9E192216A}"/>
              </a:ext>
            </a:extLst>
          </p:cNvPr>
          <p:cNvSpPr/>
          <p:nvPr/>
        </p:nvSpPr>
        <p:spPr>
          <a:xfrm>
            <a:off x="176759" y="3346935"/>
            <a:ext cx="1850821" cy="711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Akceleracja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C2B8A5E2-DA41-49EA-8D5B-0AA504F20AA6}"/>
              </a:ext>
            </a:extLst>
          </p:cNvPr>
          <p:cNvSpPr/>
          <p:nvPr/>
        </p:nvSpPr>
        <p:spPr>
          <a:xfrm>
            <a:off x="9756291" y="1217848"/>
            <a:ext cx="1850822" cy="71192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Upowszechnianie</a:t>
            </a:r>
          </a:p>
        </p:txBody>
      </p:sp>
      <p:sp>
        <p:nvSpPr>
          <p:cNvPr id="19" name="Symbol zastępczy zawartości 18">
            <a:extLst>
              <a:ext uri="{FF2B5EF4-FFF2-40B4-BE49-F238E27FC236}">
                <a16:creationId xmlns:a16="http://schemas.microsoft.com/office/drawing/2014/main" id="{3BC556ED-D0F0-4A9A-B273-BD65EF3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4544" y="1801642"/>
            <a:ext cx="3054531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5710A3B2-0F62-43C2-BC37-F1AA862DA88D}"/>
              </a:ext>
            </a:extLst>
          </p:cNvPr>
          <p:cNvSpPr/>
          <p:nvPr/>
        </p:nvSpPr>
        <p:spPr>
          <a:xfrm>
            <a:off x="176759" y="4734291"/>
            <a:ext cx="1864659" cy="1062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Skalowanie</a:t>
            </a: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4CD515F5-98BE-4BA5-AAC3-3E7A2F7580B5}"/>
              </a:ext>
            </a:extLst>
          </p:cNvPr>
          <p:cNvSpPr/>
          <p:nvPr/>
        </p:nvSpPr>
        <p:spPr>
          <a:xfrm>
            <a:off x="162923" y="6194431"/>
            <a:ext cx="1864660" cy="534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latin typeface="Verdana" panose="020B0604030504040204" pitchFamily="34" charset="0"/>
                <a:ea typeface="Verdana" panose="020B0604030504040204" pitchFamily="34" charset="0"/>
              </a:rPr>
              <a:t>Praktyka na szeroką skalę / systemowe wdrożenie</a:t>
            </a:r>
            <a:endParaRPr lang="pl-PL" sz="900" dirty="0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4FE67E90-3312-4BC3-A907-0D0EAB04F4C1}"/>
              </a:ext>
            </a:extLst>
          </p:cNvPr>
          <p:cNvSpPr/>
          <p:nvPr/>
        </p:nvSpPr>
        <p:spPr>
          <a:xfrm>
            <a:off x="2174713" y="3048000"/>
            <a:ext cx="6986642" cy="13031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Akceleracja nowych pomysłów (</a:t>
            </a:r>
            <a:r>
              <a:rPr lang="pl-PL" sz="10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mikro-innowacji</a:t>
            </a: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), w tym ich rozwinięcie, udoskonalenie i przygotowanie do wdrożenia na szerszą skalę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Elastyczne podejście – otwarty katalog działań  - z wykorzystaniem różnych procesów w zależności od charakteru innowacji i jej stopnia gotowości do wykorzystania na szerszą skalę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0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Wybór przez podmiot </a:t>
            </a: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akcelerator (przy koordynacji IZ)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Akceleracja może kończyć proces pracy nad mikro-innowacją lub przygotowywać do ewentualnego kolejnego etapu</a:t>
            </a:r>
            <a:endParaRPr lang="pl-PL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174F25BE-AD62-47B0-8B62-D3AC5138E453}"/>
              </a:ext>
            </a:extLst>
          </p:cNvPr>
          <p:cNvSpPr/>
          <p:nvPr/>
        </p:nvSpPr>
        <p:spPr>
          <a:xfrm>
            <a:off x="2194553" y="1339966"/>
            <a:ext cx="6986642" cy="15065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Ogólne wskazanie w FERS jako ramy </a:t>
            </a: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doprecyzowanie na poziomie regulaminu konkursu</a:t>
            </a:r>
          </a:p>
          <a:p>
            <a:r>
              <a:rPr lang="pl-PL" sz="10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NP. obecny konkurs:</a:t>
            </a:r>
            <a:endParaRPr lang="pl-PL" sz="1000" b="1" dirty="0">
              <a:solidFill>
                <a:schemeClr val="tx1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Preinkubacja </a:t>
            </a: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proces dotarcia do potencjalnych innowatorów oraz wsparcia zalążkowego pomysłu od idei aż do rozwiązania poprzedzający etap pracy nad rozwojem innowacyjnego rozwiązania (inkubacja)</a:t>
            </a:r>
            <a:endParaRPr lang="pl-PL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Inkubacja</a:t>
            </a: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praca nad rozwiązaniem, które zostało wskazane na etapie </a:t>
            </a:r>
            <a:r>
              <a:rPr lang="pl-PL" sz="10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preinkubacji</a:t>
            </a: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jako właściwa odpowiedź na zidentyfikowane wcześniej potrzeby; obejmuje przygotowanie rozwiązania, testowanie jego przydatności i skuteczności z udziałem m.in. przedstawicieli odbiorców innowacji oraz </a:t>
            </a:r>
            <a:r>
              <a:rPr lang="pl-PL" sz="1000" u="sng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upowszechnienie</a:t>
            </a: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rozwiązania wśród odbiorców i użytkowników innowacji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5323740A-9F31-4E05-9F38-B17F52686267}"/>
              </a:ext>
            </a:extLst>
          </p:cNvPr>
          <p:cNvSpPr/>
          <p:nvPr/>
        </p:nvSpPr>
        <p:spPr>
          <a:xfrm>
            <a:off x="2194549" y="4467498"/>
            <a:ext cx="6966806" cy="16216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0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Dopracowanie</a:t>
            </a: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(o ile będzie to konieczne) i </a:t>
            </a:r>
            <a:r>
              <a:rPr lang="pl-PL" sz="10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zwiększenie</a:t>
            </a: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wykorzystania nowych rozwiązań, stosowanych dotąd w ograniczonym zakresie lub o ograniczonym zasięgu (np. tych, które były stosowane przez pojedyncze podmioty i nie funkcjonują na dużą skalę)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Nowe rozwiązania (</a:t>
            </a:r>
            <a:r>
              <a:rPr lang="pl-PL" sz="10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mikro, makro</a:t>
            </a: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), również spoza EFS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0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Wybór przez IZ </a:t>
            </a: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 procesie konsultacji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Bardziej ograniczony zakres innowacji z uwagi na możliwości realizacji w formule konkursowej (np. raczej usługi a nie produkty)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Skalowanie może kończyć proces pracy nad innowacją lub przygotowywać do ewentualnego kolejnego etapu</a:t>
            </a:r>
            <a:endParaRPr lang="pl-PL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019D0456-CA60-47C7-AB1B-CA75BF57E292}"/>
              </a:ext>
            </a:extLst>
          </p:cNvPr>
          <p:cNvSpPr/>
          <p:nvPr/>
        </p:nvSpPr>
        <p:spPr>
          <a:xfrm>
            <a:off x="9348165" y="2012395"/>
            <a:ext cx="2667075" cy="47308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Proces, który nie jest </a:t>
            </a:r>
            <a:r>
              <a:rPr lang="pl-P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samodzielnie</a:t>
            </a:r>
            <a:r>
              <a:rPr lang="pl-P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finansowany jako typ projektu; stanowi </a:t>
            </a:r>
            <a:r>
              <a:rPr lang="pl-P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uzupełnienie</a:t>
            </a:r>
            <a:r>
              <a:rPr lang="pl-P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innych działań, w szczególności inkubacji, akceleracji, makro-innowacji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Makro-innowacje (FERS): </a:t>
            </a:r>
            <a:r>
              <a:rPr lang="pl-P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pl-PL" sz="10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powszechnienie innowacji w rozumieniu zapewnienia dostępu do informacji o nowym rozwiązaniu lub efektach jego testowania </a:t>
            </a: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(podstawowe założenie, które może być doprecyzowywane w regulaminie konkursu)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Mikro-innowacje (</a:t>
            </a:r>
            <a:r>
              <a:rPr lang="pl-P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np. regulamin konkursu – zawężone, mocne aktywne ujęcie</a:t>
            </a:r>
            <a:r>
              <a:rPr lang="pl-P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): </a:t>
            </a:r>
            <a:r>
              <a:rPr lang="pl-PL" sz="1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 wpływania na instytucje i organizacje w celu wprowadzenia zmian w ich praktyce;  upowszechnienie połączone z dotarciem z informacją do podmiotów mogących wykorzystać innowacyjne rozwiązanie oraz podjęcie próby przekonania ich do zastosowania wypracowanych innowacji</a:t>
            </a:r>
            <a:endParaRPr lang="pl-PL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82479B89-A9E5-4F55-BA71-6E025A20ECC4}"/>
              </a:ext>
            </a:extLst>
          </p:cNvPr>
          <p:cNvSpPr/>
          <p:nvPr/>
        </p:nvSpPr>
        <p:spPr>
          <a:xfrm>
            <a:off x="2194549" y="6187757"/>
            <a:ext cx="6986646" cy="5340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 do zasady poza osią V Innowacje społeczne FERS</a:t>
            </a:r>
            <a:endParaRPr lang="pl-PL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8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2994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5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PO WER</a:t>
              </a:r>
              <a:endParaRPr lang="pl-PL" sz="3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23" y="1706001"/>
            <a:ext cx="11709400" cy="4630416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pl-PL" sz="2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Akceleracja</a:t>
            </a:r>
          </a:p>
          <a:p>
            <a:pPr>
              <a:lnSpc>
                <a:spcPct val="107000"/>
              </a:lnSpc>
            </a:pPr>
            <a:r>
              <a:rPr lang="pl-PL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Brak wskazania w programie; pewne zaczątki w pracach inkubatorów, </a:t>
            </a:r>
            <a:r>
              <a:rPr lang="pl-PL" sz="22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metainkubatora</a:t>
            </a:r>
            <a:r>
              <a:rPr lang="pl-PL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też w projektach skalujących mikro-innowacje</a:t>
            </a:r>
          </a:p>
          <a:p>
            <a:pPr>
              <a:lnSpc>
                <a:spcPct val="107000"/>
              </a:lnSpc>
            </a:pPr>
            <a:endParaRPr lang="pl-PL" sz="2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pl-PL" sz="2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Skalowanie innowacji – zakres jak w FERS:</a:t>
            </a:r>
          </a:p>
          <a:p>
            <a:pPr>
              <a:lnSpc>
                <a:spcPct val="107000"/>
              </a:lnSpc>
            </a:pPr>
            <a:r>
              <a:rPr lang="pl-PL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 konkursów</a:t>
            </a:r>
          </a:p>
          <a:p>
            <a:pPr>
              <a:lnSpc>
                <a:spcPct val="107000"/>
              </a:lnSpc>
            </a:pPr>
            <a:r>
              <a:rPr lang="pl-PL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 mikro-innowacji (asystent studenta z ASD, obiady terapeutyczne, opieka długoterminowa na obszarach wiejskich, 3 rozwiązania ze szkolnictwa zawodowego (Eko-logika, Agro-Eko-Lab, projektowanie rzemieślników), model DOM</a:t>
            </a:r>
          </a:p>
        </p:txBody>
      </p:sp>
    </p:spTree>
    <p:extLst>
      <p:ext uri="{BB962C8B-B14F-4D97-AF65-F5344CB8AC3E}">
        <p14:creationId xmlns:p14="http://schemas.microsoft.com/office/powerpoint/2010/main" val="34117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2994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5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PO WER – wnioski z projektów skalujących</a:t>
              </a:r>
              <a:endParaRPr lang="pl-PL" sz="3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688584"/>
            <a:ext cx="11709400" cy="463041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pl-PL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Różne scenariusze angażowania inkubatora wspierającego i innowatora niedefiniowane regulaminem konkursu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(model DOM – inkubator wspierający z udziałem autorów innowacji; asystent studenta z ASD – inkubator niewspierający z udziałem autorów innowacji; opieka długoterminowa - z udziałem autorów innowacji; 3 rozwiązania w zakresie szkolnictwa zawodowego, obiady terapeutyczne – bez udziału autorów innowacji zaplanowanych na etapie WOD) – </a:t>
            </a:r>
            <a:r>
              <a:rPr lang="pl-PL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czekamy na raporty / podsumowania</a:t>
            </a:r>
          </a:p>
          <a:p>
            <a:pPr>
              <a:lnSpc>
                <a:spcPct val="107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 każdym przypadku konieczne </a:t>
            </a:r>
            <a:r>
              <a:rPr lang="pl-PL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dopracowanie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innowacji; w niektórych </a:t>
            </a:r>
            <a:r>
              <a:rPr lang="pl-PL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modyfikacja koncepcji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już na etapie ogłoszenia konkursu (np. rozszerzenie zakresu, grupy docelowej)</a:t>
            </a:r>
          </a:p>
          <a:p>
            <a:pPr>
              <a:lnSpc>
                <a:spcPct val="107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Przy przejściu z inkubacji mikro do skalowania – </a:t>
            </a:r>
            <a:r>
              <a:rPr lang="pl-PL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skalowanie rozszerzonym testem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nie wdrożeniem w pełnej skali</a:t>
            </a:r>
          </a:p>
          <a:p>
            <a:pPr>
              <a:lnSpc>
                <a:spcPct val="107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Brak wsparcia akceleracji </a:t>
            </a:r>
            <a:r>
              <a:rPr lang="pl-PL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eliminował wybór części rozwiązań do skalowania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uwzględnienie w FERS</a:t>
            </a:r>
          </a:p>
          <a:p>
            <a:pPr>
              <a:lnSpc>
                <a:spcPct val="107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 koncepcję konkursu wpisany obwiązek </a:t>
            </a:r>
            <a:r>
              <a:rPr lang="pl-PL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monitorowania długotrwałego wpływu,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wspierania zarządzania zmianą 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 podmiotach wdrażających innowacje – duże wyzwanie</a:t>
            </a: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8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743D3FC8-5B40-4F7C-BF4C-E489091642D5}"/>
              </a:ext>
            </a:extLst>
          </p:cNvPr>
          <p:cNvGrpSpPr/>
          <p:nvPr/>
        </p:nvGrpSpPr>
        <p:grpSpPr>
          <a:xfrm>
            <a:off x="6472815" y="3055706"/>
            <a:ext cx="5231175" cy="2733934"/>
            <a:chOff x="6749040" y="2234488"/>
            <a:chExt cx="5231175" cy="2733934"/>
          </a:xfrm>
        </p:grpSpPr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804B2BCC-4E14-4B75-A69F-FED9A5CBA384}"/>
                </a:ext>
              </a:extLst>
            </p:cNvPr>
            <p:cNvGrpSpPr/>
            <p:nvPr/>
          </p:nvGrpSpPr>
          <p:grpSpPr>
            <a:xfrm>
              <a:off x="6749040" y="3663200"/>
              <a:ext cx="5231175" cy="594475"/>
              <a:chOff x="5491740" y="4902555"/>
              <a:chExt cx="5231175" cy="594475"/>
            </a:xfrm>
          </p:grpSpPr>
          <p:sp>
            <p:nvSpPr>
              <p:cNvPr id="13" name="Tytuł 1">
                <a:extLst>
                  <a:ext uri="{FF2B5EF4-FFF2-40B4-BE49-F238E27FC236}">
                    <a16:creationId xmlns:a16="http://schemas.microsoft.com/office/drawing/2014/main" id="{9F8F8305-E932-4AAF-A79A-F3B9B16C1D4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56179" y="4902555"/>
                <a:ext cx="4466736" cy="59007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6" tIns="45713" rIns="91426" bIns="45713" anchor="ctr"/>
              <a:lstStyle>
                <a:lvl1pPr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  <a:defRPr sz="2000" kern="1200" baseline="0">
                    <a:solidFill>
                      <a:schemeClr val="tx2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14243">
                  <a:lnSpc>
                    <a:spcPct val="100000"/>
                  </a:lnSpc>
                  <a:defRPr/>
                </a:pPr>
                <a:r>
                  <a:rPr lang="pl-PL" sz="1800" b="1">
                    <a:solidFill>
                      <a:srgbClr val="002060"/>
                    </a:solidFill>
                    <a:latin typeface="+mn-lt"/>
                  </a:rPr>
                  <a:t>@MinisterstwoFunduszyiPolitykiRegionalnej</a:t>
                </a:r>
              </a:p>
            </p:txBody>
          </p:sp>
          <p:pic>
            <p:nvPicPr>
              <p:cNvPr id="14" name="Obraz 13">
                <a:extLst>
                  <a:ext uri="{FF2B5EF4-FFF2-40B4-BE49-F238E27FC236}">
                    <a16:creationId xmlns:a16="http://schemas.microsoft.com/office/drawing/2014/main" id="{A52A0ABF-E3D2-4AB5-AE53-66D7ECBB0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1740" y="4957030"/>
                <a:ext cx="540000" cy="54000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19E10E6F-2EA7-4120-8129-2402D3BAFF8A}"/>
                </a:ext>
              </a:extLst>
            </p:cNvPr>
            <p:cNvGrpSpPr/>
            <p:nvPr/>
          </p:nvGrpSpPr>
          <p:grpSpPr>
            <a:xfrm>
              <a:off x="6749040" y="4310230"/>
              <a:ext cx="2814061" cy="658192"/>
              <a:chOff x="5491740" y="5549585"/>
              <a:chExt cx="2814061" cy="658192"/>
            </a:xfrm>
          </p:grpSpPr>
          <p:sp>
            <p:nvSpPr>
              <p:cNvPr id="11" name="Tytuł 1">
                <a:extLst>
                  <a:ext uri="{FF2B5EF4-FFF2-40B4-BE49-F238E27FC236}">
                    <a16:creationId xmlns:a16="http://schemas.microsoft.com/office/drawing/2014/main" id="{51838DD6-3841-47C7-ADED-9E2D55FAA2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79995" y="5549585"/>
                <a:ext cx="2025806" cy="62314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6" tIns="45713" rIns="91426" bIns="45713" anchor="ctr"/>
              <a:lstStyle>
                <a:lvl1pPr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  <a:defRPr sz="2000" kern="1200" baseline="0">
                    <a:solidFill>
                      <a:schemeClr val="tx2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14243">
                  <a:lnSpc>
                    <a:spcPct val="100000"/>
                  </a:lnSpc>
                  <a:defRPr/>
                </a:pPr>
                <a:r>
                  <a:rPr lang="pl-PL" sz="2400" b="1">
                    <a:solidFill>
                      <a:schemeClr val="tx1"/>
                    </a:solidFill>
                    <a:latin typeface="+mn-lt"/>
                  </a:rPr>
                  <a:t>#</a:t>
                </a:r>
                <a:r>
                  <a:rPr lang="pl-PL" sz="1800" b="1">
                    <a:solidFill>
                      <a:schemeClr val="tx1"/>
                    </a:solidFill>
                    <a:latin typeface="+mn-lt"/>
                  </a:rPr>
                  <a:t>wspolna2przez4</a:t>
                </a:r>
              </a:p>
            </p:txBody>
          </p:sp>
          <p:pic>
            <p:nvPicPr>
              <p:cNvPr id="12" name="Obraz 11">
                <a:extLst>
                  <a:ext uri="{FF2B5EF4-FFF2-40B4-BE49-F238E27FC236}">
                    <a16:creationId xmlns:a16="http://schemas.microsoft.com/office/drawing/2014/main" id="{F6709012-2C72-452D-B2CF-4F1FDDD11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1740" y="5667777"/>
                <a:ext cx="540000" cy="54000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C2D5165B-892B-4786-BECB-CC4071D8D207}"/>
                </a:ext>
              </a:extLst>
            </p:cNvPr>
            <p:cNvGrpSpPr/>
            <p:nvPr/>
          </p:nvGrpSpPr>
          <p:grpSpPr>
            <a:xfrm>
              <a:off x="6749040" y="2939971"/>
              <a:ext cx="2699760" cy="606956"/>
              <a:chOff x="5491740" y="4179326"/>
              <a:chExt cx="2699760" cy="606956"/>
            </a:xfrm>
          </p:grpSpPr>
          <p:sp>
            <p:nvSpPr>
              <p:cNvPr id="9" name="Tytuł 1">
                <a:extLst>
                  <a:ext uri="{FF2B5EF4-FFF2-40B4-BE49-F238E27FC236}">
                    <a16:creationId xmlns:a16="http://schemas.microsoft.com/office/drawing/2014/main" id="{59609BEB-105B-48A2-B437-886875ECE2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56014" y="4179326"/>
                <a:ext cx="1935486" cy="59007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6" tIns="45713" rIns="91426" bIns="45713" anchor="ctr"/>
              <a:lstStyle>
                <a:lvl1pPr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  <a:defRPr sz="2000" kern="1200" baseline="0">
                    <a:solidFill>
                      <a:schemeClr val="tx2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14243">
                  <a:defRPr/>
                </a:pPr>
                <a:r>
                  <a:rPr lang="pl-PL" sz="1800" b="1">
                    <a:solidFill>
                      <a:srgbClr val="002060"/>
                    </a:solidFill>
                    <a:latin typeface="+mn-lt"/>
                  </a:rPr>
                  <a:t>@MFIPR_GOV_PL</a:t>
                </a:r>
              </a:p>
            </p:txBody>
          </p:sp>
          <p:pic>
            <p:nvPicPr>
              <p:cNvPr id="10" name="Obraz 9">
                <a:extLst>
                  <a:ext uri="{FF2B5EF4-FFF2-40B4-BE49-F238E27FC236}">
                    <a16:creationId xmlns:a16="http://schemas.microsoft.com/office/drawing/2014/main" id="{ED8797AC-108E-4669-8AE3-9254627CB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1740" y="4246282"/>
                <a:ext cx="540000" cy="540000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24D62AEA-EA5F-4F40-97C0-E5A493E3AEE8}"/>
                </a:ext>
              </a:extLst>
            </p:cNvPr>
            <p:cNvGrpSpPr/>
            <p:nvPr/>
          </p:nvGrpSpPr>
          <p:grpSpPr>
            <a:xfrm>
              <a:off x="6749040" y="2234488"/>
              <a:ext cx="4538085" cy="601691"/>
              <a:chOff x="5491740" y="3473843"/>
              <a:chExt cx="4538085" cy="601691"/>
            </a:xfrm>
          </p:grpSpPr>
          <p:sp>
            <p:nvSpPr>
              <p:cNvPr id="7" name="Tytuł 1">
                <a:extLst>
                  <a:ext uri="{FF2B5EF4-FFF2-40B4-BE49-F238E27FC236}">
                    <a16:creationId xmlns:a16="http://schemas.microsoft.com/office/drawing/2014/main" id="{4056F9F8-BFBD-493C-962A-2F1CD564304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75231" y="3473843"/>
                <a:ext cx="3754594" cy="59007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6" tIns="45713" rIns="91426" bIns="45713" anchor="ctr"/>
              <a:lstStyle>
                <a:lvl1pPr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  <a:defRPr sz="2000" kern="1200" baseline="0">
                    <a:solidFill>
                      <a:schemeClr val="tx2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14243">
                  <a:lnSpc>
                    <a:spcPct val="100000"/>
                  </a:lnSpc>
                  <a:defRPr/>
                </a:pPr>
                <a:r>
                  <a:rPr lang="pl-PL" sz="1800" b="1">
                    <a:solidFill>
                      <a:srgbClr val="002060"/>
                    </a:solidFill>
                    <a:latin typeface="+mn-lt"/>
                  </a:rPr>
                  <a:t>www.gov.pl/web/fundusze-regiony</a:t>
                </a:r>
              </a:p>
            </p:txBody>
          </p:sp>
          <p:pic>
            <p:nvPicPr>
              <p:cNvPr id="8" name="Obraz 7">
                <a:extLst>
                  <a:ext uri="{FF2B5EF4-FFF2-40B4-BE49-F238E27FC236}">
                    <a16:creationId xmlns:a16="http://schemas.microsoft.com/office/drawing/2014/main" id="{6B9F3684-530F-4834-B3F8-9EDBF92F9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1740" y="3535534"/>
                <a:ext cx="540000" cy="540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C38152B-EC2C-4FDE-9205-C131F8391481}"/>
              </a:ext>
            </a:extLst>
          </p:cNvPr>
          <p:cNvSpPr txBox="1"/>
          <p:nvPr/>
        </p:nvSpPr>
        <p:spPr>
          <a:xfrm>
            <a:off x="1419225" y="3058881"/>
            <a:ext cx="40294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>
                <a:solidFill>
                  <a:srgbClr val="002060"/>
                </a:solidFill>
              </a:rPr>
              <a:t>DZIĘKUJEMY ZA UWAGĘ</a:t>
            </a: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id="{75300E7C-F8F5-8FF2-46C7-006F7B7AD3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355" y="258347"/>
            <a:ext cx="11329914" cy="12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8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4256</TotalTime>
  <Words>634</Words>
  <Application>Microsoft Office PowerPoint</Application>
  <PresentationFormat>Panoramiczny</PresentationFormat>
  <Paragraphs>50</Paragraphs>
  <Slides>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Verdana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Kamieński Igor</dc:creator>
  <cp:lastModifiedBy>Kądziela Hanna</cp:lastModifiedBy>
  <cp:revision>270</cp:revision>
  <dcterms:created xsi:type="dcterms:W3CDTF">2023-01-03T10:26:44Z</dcterms:created>
  <dcterms:modified xsi:type="dcterms:W3CDTF">2023-08-02T07:17:08Z</dcterms:modified>
</cp:coreProperties>
</file>